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97" r:id="rId3"/>
    <p:sldId id="301" r:id="rId4"/>
    <p:sldId id="302" r:id="rId5"/>
    <p:sldId id="303" r:id="rId6"/>
    <p:sldId id="30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 snapToGrid="0">
      <p:cViewPr varScale="1">
        <p:scale>
          <a:sx n="82" d="100"/>
          <a:sy n="82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76C570-EFB0-9A48-B78A-C331FA0559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C828D0F-7234-424C-AB93-C145269EE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1178C1-CEBB-084F-AB71-F0C6493C9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6B47E1-3B8D-FF41-9822-94E13C45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F6D00A-322B-DA4E-93DA-FA143C720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506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257BCE-D827-974F-BE57-BDC913A9E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5CD7A6-4FC6-A14C-AD17-524E12628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2A89A8-FAD7-9C4B-A0CD-FF4DAD1B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269124-5488-8E40-9034-E09F64F22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B1FC1C-4199-2A46-9432-DC4641F5D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91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F2E0DB-97F1-E647-B607-F78186838C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3FC32B-5DE5-1E42-94D1-4BE1F47C4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B8348F-EA44-084E-A88C-4B28E6A6F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01C76C-8585-E944-9C55-8634139D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6231BB-02D4-CD41-A6F4-35BE8133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15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9DA4C2-FFE9-1C4C-BD70-9AEAEDBB7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F3E903-B8F6-8A48-B7C1-FFD6E618B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C2E045-78F0-524E-B680-24648B446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173F21-F6F5-A543-A4C4-8DAAA7A3C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E63FFF-4949-B144-B52E-6EE3D32F7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94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AD46DD-0CF1-8946-A033-AF5FACD2F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3B7192-6A4A-E548-8B16-C77B729FE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935E1C-B140-B54E-8CE5-A06B59D7D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3C72EB-4894-EE40-B8D9-3DB306F6C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35FF5C-2076-EC43-B9F0-9A01B31BB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2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DB2D09-14B9-8042-AA58-009F8A2E5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F3DED0-1A89-7F43-923F-68B1DB10A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DF46F7-7048-1848-88D4-63FEE8255E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31BC86-3DD7-8548-B14A-20894FD5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26DC98-D6CB-CC46-A8A8-CCDEDC4B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2A030F-98A4-2D43-ACC1-A380BD56B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82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66E6CC-57ED-9C46-BDB8-BADF2E0D0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C3E83D-D958-784E-A1CE-B9E339472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D87E29-BD78-8341-8031-52E7D16FFD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7945A44-B319-F449-9D41-C330750813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864DBFA-6B47-BD4C-BEE2-DDBD69CA50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7AD5C60-5214-614A-8BBB-72504F44E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79E396E-02D9-3043-8BB3-119C3A4B3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F6A48B-8692-444B-95D5-E18729C0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78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21189-94A3-9744-9EAF-2E8AB5D0A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DF394C-E28D-DB46-B0EC-80F455EA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57131E-E62F-4840-9B02-15EC4D0C3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84D9CE-135E-AD44-B260-35F297031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66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170C700-F2A8-184F-90D0-3ACC6EFCA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E2ECA2C-02D8-7A4B-A920-99606CCF7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4A64C5-61F0-FA4C-B4AF-B04C5D01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80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B51987-56FA-5D48-9B55-20C51BC2D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2A523A-496E-3B4C-A70E-2B8C53583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128EF9-EA4D-034E-9860-50565BCC4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7B2A94-1532-AD49-A424-5D9E3FCE3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113756-4D0E-FB48-93F4-CB2B88AE2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B851D1-7853-7B4D-B8BB-6AD3B3FBD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64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B9E05-5674-1E4A-995C-2AA5273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F8EF0A-DFBD-374B-964C-450BCAA6C4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F6913EE-1051-364D-9AE0-5B5AC0A67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109BF7-D5F1-9840-9ED0-17713ACF0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9C256F-933A-634D-B87E-91FF5846D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E5AF2E-E377-E74A-AA0F-ECE701F5C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67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33CD9B6-20FA-C646-A42B-6C0DB0B09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2F2F32-B23C-D24C-B276-B86030ADB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B7200A-99F4-8F4E-AEDC-ADA3E33EB6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C6724-663A-7A48-83F9-232AD0D74664}" type="datetimeFigureOut">
              <a:rPr lang="fr-FR" smtClean="0"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856348-D201-8F41-B962-37EEC7914A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385DC6-56EF-0144-BAC9-3587EAF58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E5770-7797-9E46-A8B6-190D04D6F9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87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84D9B4-7C5D-7544-9183-7F3313C45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2307"/>
            <a:ext cx="9144000" cy="2387600"/>
          </a:xfrm>
        </p:spPr>
        <p:txBody>
          <a:bodyPr/>
          <a:lstStyle/>
          <a:p>
            <a:r>
              <a:rPr lang="fr-FR" dirty="0"/>
              <a:t>Régate 11 Novembre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ECAED3-CE72-3B4C-8BAA-3D324BB40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89907"/>
            <a:ext cx="9144000" cy="1657939"/>
          </a:xfrm>
        </p:spPr>
        <p:txBody>
          <a:bodyPr>
            <a:noAutofit/>
          </a:bodyPr>
          <a:lstStyle/>
          <a:p>
            <a:r>
              <a:rPr lang="fr-FR" dirty="0"/>
              <a:t>AG Club : CR 2024-2025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A5E591-7926-4D1E-9952-A4421E975F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46" y="401429"/>
            <a:ext cx="1833771" cy="18337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7923B47-2E88-E9B1-B5A4-90EBE70B1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591" y="577736"/>
            <a:ext cx="3243353" cy="123149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5A9EDD6-D42A-B6AE-EC86-BC753D825C4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061" t="18753" r="3031" b="31525"/>
          <a:stretch>
            <a:fillRect/>
          </a:stretch>
        </p:blipFill>
        <p:spPr>
          <a:xfrm>
            <a:off x="1061549" y="3757509"/>
            <a:ext cx="9169759" cy="285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80406-C66B-489D-BBBD-29A90EBF9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414"/>
            <a:ext cx="10515600" cy="418603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/>
              <a:t>Régate 2024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A973CBC-E349-C615-8F6C-16F009BBB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65832"/>
              </p:ext>
            </p:extLst>
          </p:nvPr>
        </p:nvGraphicFramePr>
        <p:xfrm>
          <a:off x="1358538" y="740228"/>
          <a:ext cx="9109164" cy="3910057"/>
        </p:xfrm>
        <a:graphic>
          <a:graphicData uri="http://schemas.openxmlformats.org/drawingml/2006/table">
            <a:tbl>
              <a:tblPr/>
              <a:tblGrid>
                <a:gridCol w="2575092">
                  <a:extLst>
                    <a:ext uri="{9D8B030D-6E8A-4147-A177-3AD203B41FA5}">
                      <a16:colId xmlns:a16="http://schemas.microsoft.com/office/drawing/2014/main" val="2127060098"/>
                    </a:ext>
                  </a:extLst>
                </a:gridCol>
                <a:gridCol w="1506516">
                  <a:extLst>
                    <a:ext uri="{9D8B030D-6E8A-4147-A177-3AD203B41FA5}">
                      <a16:colId xmlns:a16="http://schemas.microsoft.com/office/drawing/2014/main" val="2792993396"/>
                    </a:ext>
                  </a:extLst>
                </a:gridCol>
                <a:gridCol w="1173683">
                  <a:extLst>
                    <a:ext uri="{9D8B030D-6E8A-4147-A177-3AD203B41FA5}">
                      <a16:colId xmlns:a16="http://schemas.microsoft.com/office/drawing/2014/main" val="4254797889"/>
                    </a:ext>
                  </a:extLst>
                </a:gridCol>
                <a:gridCol w="1121127">
                  <a:extLst>
                    <a:ext uri="{9D8B030D-6E8A-4147-A177-3AD203B41FA5}">
                      <a16:colId xmlns:a16="http://schemas.microsoft.com/office/drawing/2014/main" val="476579007"/>
                    </a:ext>
                  </a:extLst>
                </a:gridCol>
                <a:gridCol w="1156162">
                  <a:extLst>
                    <a:ext uri="{9D8B030D-6E8A-4147-A177-3AD203B41FA5}">
                      <a16:colId xmlns:a16="http://schemas.microsoft.com/office/drawing/2014/main" val="910841423"/>
                    </a:ext>
                  </a:extLst>
                </a:gridCol>
                <a:gridCol w="1576584">
                  <a:extLst>
                    <a:ext uri="{9D8B030D-6E8A-4147-A177-3AD203B41FA5}">
                      <a16:colId xmlns:a16="http://schemas.microsoft.com/office/drawing/2014/main" val="745660160"/>
                    </a:ext>
                  </a:extLst>
                </a:gridCol>
              </a:tblGrid>
              <a:tr h="46670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Club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Nombre équipages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Rameurs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nbre de bateaux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Location siège</a:t>
                      </a:r>
                    </a:p>
                  </a:txBody>
                  <a:tcPr marL="16482" marR="16482" marT="10988" marB="1098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remorques</a:t>
                      </a:r>
                    </a:p>
                  </a:txBody>
                  <a:tcPr marL="16482" marR="16482" marT="10988" marB="1098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626107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Compiegne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740036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Champigny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789851"/>
                  </a:ext>
                </a:extLst>
              </a:tr>
              <a:tr h="18897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Château Thierry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388213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Le Perreux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71331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Melun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88181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Boulogne 92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680221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Dinan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258679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Rowing Club Paris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753333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ANFA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 dirty="0"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440477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SNBS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706608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CN Soisy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842460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AMMH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309364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Schelcher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38055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VSN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 dirty="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647583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 dirty="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 dirty="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743298"/>
                  </a:ext>
                </a:extLst>
              </a:tr>
              <a:tr h="40949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Clubs participants</a:t>
                      </a:r>
                    </a:p>
                  </a:txBody>
                  <a:tcPr marL="16482" marR="16482" marT="10988" marB="10988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Equipages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Rameurs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Bateaux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 err="1">
                          <a:effectLst/>
                          <a:latin typeface="Arial" panose="020B0604020202020204" pitchFamily="34" charset="0"/>
                        </a:rPr>
                        <a:t>Loc</a:t>
                      </a: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 Siège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Remorques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114329"/>
                  </a:ext>
                </a:extLst>
              </a:tr>
              <a:tr h="156336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16482" marR="16482" marT="10988" marB="10988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237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16482" marR="16482" marT="10988" marB="1098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9389339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2FAA3BF9-3F7A-F9C9-146B-045AC8E412BD}"/>
              </a:ext>
            </a:extLst>
          </p:cNvPr>
          <p:cNvSpPr txBox="1"/>
          <p:nvPr/>
        </p:nvSpPr>
        <p:spPr>
          <a:xfrm>
            <a:off x="0" y="4833257"/>
            <a:ext cx="12017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Beau temps (3 brouillards en Octobre), bassin très calme, départ par 4 toutes les 15 minutes : fluide</a:t>
            </a:r>
          </a:p>
          <a:p>
            <a:pPr algn="ctr"/>
            <a:r>
              <a:rPr lang="fr-FR" dirty="0"/>
              <a:t>Premier arrêt de circulation complet, sur l’eau et sur la route : Aucun incident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230 repas et 250 petits déjeuners, résultat financier positif de 1000 euros.</a:t>
            </a:r>
          </a:p>
          <a:p>
            <a:pPr algn="ctr"/>
            <a:r>
              <a:rPr lang="fr-FR" dirty="0"/>
              <a:t>Organisation: complète et stabilisée, petit retard résultats et photos</a:t>
            </a:r>
          </a:p>
        </p:txBody>
      </p:sp>
    </p:spTree>
    <p:extLst>
      <p:ext uri="{BB962C8B-B14F-4D97-AF65-F5344CB8AC3E}">
        <p14:creationId xmlns:p14="http://schemas.microsoft.com/office/powerpoint/2010/main" val="2557109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C0BF4-7098-646A-AA7E-9B0BC63A7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A3E17B-ED3D-E6B2-7848-098D2E67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414"/>
            <a:ext cx="10515600" cy="418603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/>
              <a:t>Participants 2025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61B1573-41A4-4731-31D8-405B89DE17C1}"/>
              </a:ext>
            </a:extLst>
          </p:cNvPr>
          <p:cNvSpPr txBox="1"/>
          <p:nvPr/>
        </p:nvSpPr>
        <p:spPr>
          <a:xfrm>
            <a:off x="0" y="4718032"/>
            <a:ext cx="121268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Beau temps (brouillard deux jours avant et 4 jours après !!), bassin très calme, Embarquement tenu a 3 minutes sur 2 heures</a:t>
            </a:r>
          </a:p>
          <a:p>
            <a:pPr algn="ctr"/>
            <a:r>
              <a:rPr lang="fr-FR" dirty="0"/>
              <a:t>Arrêt de circulation complet, sur l’eau et sur la route, 11 remorques bien gérées (dont 5 dans le club)</a:t>
            </a:r>
          </a:p>
          <a:p>
            <a:pPr algn="ctr"/>
            <a:r>
              <a:rPr lang="fr-FR" dirty="0"/>
              <a:t>Deux petites embrouilles à la bouée demi-tour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280 repas et 300 petits déjeuners, </a:t>
            </a:r>
          </a:p>
          <a:p>
            <a:pPr algn="ctr"/>
            <a:r>
              <a:rPr lang="fr-FR" dirty="0"/>
              <a:t>Résultat financier positif de 1250 euros (Repas Bénévoles gratuits, attente Melun et Corbeil).</a:t>
            </a:r>
          </a:p>
          <a:p>
            <a:pPr algn="ctr"/>
            <a:r>
              <a:rPr lang="fr-FR" dirty="0"/>
              <a:t>Organisation: complète et stabilisée, résultats a 13h, photos le lendemain </a:t>
            </a:r>
            <a:r>
              <a:rPr lang="fr-FR" dirty="0">
                <a:sym typeface="Wingdings" panose="05000000000000000000" pitchFamily="2" charset="2"/>
              </a:rPr>
              <a:t></a:t>
            </a:r>
            <a:endParaRPr lang="fr-FR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96DC257-738B-84CF-F40D-C9D943433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789092"/>
              </p:ext>
            </p:extLst>
          </p:nvPr>
        </p:nvGraphicFramePr>
        <p:xfrm>
          <a:off x="985422" y="627017"/>
          <a:ext cx="8611339" cy="4091015"/>
        </p:xfrm>
        <a:graphic>
          <a:graphicData uri="http://schemas.openxmlformats.org/drawingml/2006/table">
            <a:tbl>
              <a:tblPr/>
              <a:tblGrid>
                <a:gridCol w="2434361">
                  <a:extLst>
                    <a:ext uri="{9D8B030D-6E8A-4147-A177-3AD203B41FA5}">
                      <a16:colId xmlns:a16="http://schemas.microsoft.com/office/drawing/2014/main" val="68055917"/>
                    </a:ext>
                  </a:extLst>
                </a:gridCol>
                <a:gridCol w="1424183">
                  <a:extLst>
                    <a:ext uri="{9D8B030D-6E8A-4147-A177-3AD203B41FA5}">
                      <a16:colId xmlns:a16="http://schemas.microsoft.com/office/drawing/2014/main" val="3409253420"/>
                    </a:ext>
                  </a:extLst>
                </a:gridCol>
                <a:gridCol w="1109536">
                  <a:extLst>
                    <a:ext uri="{9D8B030D-6E8A-4147-A177-3AD203B41FA5}">
                      <a16:colId xmlns:a16="http://schemas.microsoft.com/office/drawing/2014/main" val="4114540830"/>
                    </a:ext>
                  </a:extLst>
                </a:gridCol>
                <a:gridCol w="1059858">
                  <a:extLst>
                    <a:ext uri="{9D8B030D-6E8A-4147-A177-3AD203B41FA5}">
                      <a16:colId xmlns:a16="http://schemas.microsoft.com/office/drawing/2014/main" val="1199296015"/>
                    </a:ext>
                  </a:extLst>
                </a:gridCol>
                <a:gridCol w="1092978">
                  <a:extLst>
                    <a:ext uri="{9D8B030D-6E8A-4147-A177-3AD203B41FA5}">
                      <a16:colId xmlns:a16="http://schemas.microsoft.com/office/drawing/2014/main" val="11804545"/>
                    </a:ext>
                  </a:extLst>
                </a:gridCol>
                <a:gridCol w="1490423">
                  <a:extLst>
                    <a:ext uri="{9D8B030D-6E8A-4147-A177-3AD203B41FA5}">
                      <a16:colId xmlns:a16="http://schemas.microsoft.com/office/drawing/2014/main" val="721950015"/>
                    </a:ext>
                  </a:extLst>
                </a:gridCol>
              </a:tblGrid>
              <a:tr h="26962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 dirty="0">
                          <a:effectLst/>
                          <a:latin typeface="Arial" panose="020B0604020202020204" pitchFamily="34" charset="0"/>
                        </a:rPr>
                        <a:t>Club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Nombre équipages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Rameurs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nbre de bateaux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Location siège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remorques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614111"/>
                  </a:ext>
                </a:extLst>
              </a:tr>
              <a:tr h="18385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Compiegne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430357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Meaux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551661"/>
                  </a:ext>
                </a:extLst>
              </a:tr>
              <a:tr h="269660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Château thierry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32190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ASUL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723568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SNBS 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21817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SNBS 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996082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Calibri" panose="020F0502020204030204" pitchFamily="34" charset="0"/>
                        </a:rPr>
                        <a:t>Boulogne 92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400966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ANFA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204100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AMMH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378353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Melun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463777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Champigny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9173"/>
                  </a:ext>
                </a:extLst>
              </a:tr>
              <a:tr h="269660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Port marly RCPM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645389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Soisy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495294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VSN 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921687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CNF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551468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SNP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203373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ASCE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46593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1">
                          <a:effectLst/>
                          <a:latin typeface="Arial" panose="020B0604020202020204" pitchFamily="34" charset="0"/>
                        </a:rPr>
                        <a:t>Schelcher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000" b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051706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>
                        <a:buNone/>
                      </a:pPr>
                      <a:endParaRPr lang="fr-FR" sz="1000">
                        <a:effectLst/>
                      </a:endParaRP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621786"/>
                  </a:ext>
                </a:extLst>
              </a:tr>
              <a:tr h="194498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Clubs participants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Equipages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Rameurs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Bateaux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 err="1">
                          <a:effectLst/>
                          <a:latin typeface="Arial" panose="020B0604020202020204" pitchFamily="34" charset="0"/>
                        </a:rPr>
                        <a:t>Loc</a:t>
                      </a: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 Siège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Remorques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976207"/>
                  </a:ext>
                </a:extLst>
              </a:tr>
              <a:tr h="14358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286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13133" marR="13133" marT="8755" marB="875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971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450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79616-BD0B-DDD0-830C-BB9DA3120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FD003E-C3CB-514B-2191-A1C9CCC3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414"/>
            <a:ext cx="10515600" cy="418603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/>
              <a:t>Résultats ANFA 2024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D2BF9C2-D73D-2C53-1D4B-D4186BA21FB4}"/>
              </a:ext>
            </a:extLst>
          </p:cNvPr>
          <p:cNvSpPr txBox="1"/>
          <p:nvPr/>
        </p:nvSpPr>
        <p:spPr>
          <a:xfrm>
            <a:off x="674287" y="4708039"/>
            <a:ext cx="93845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3 bateaux ANFA dans le top 10 du classement avec handicap</a:t>
            </a:r>
          </a:p>
          <a:p>
            <a:pPr algn="ctr"/>
            <a:r>
              <a:rPr lang="fr-FR" dirty="0"/>
              <a:t>Loisirs hommes en 5</a:t>
            </a:r>
            <a:r>
              <a:rPr lang="fr-FR" baseline="30000" dirty="0"/>
              <a:t>ième</a:t>
            </a:r>
            <a:r>
              <a:rPr lang="fr-FR" dirty="0"/>
              <a:t> (derrière Champigny, et devant Boulogne…)</a:t>
            </a:r>
          </a:p>
          <a:p>
            <a:pPr algn="ctr"/>
            <a:r>
              <a:rPr lang="fr-FR" dirty="0"/>
              <a:t>Open mixte en 8ieme,</a:t>
            </a:r>
          </a:p>
          <a:p>
            <a:pPr algn="ctr"/>
            <a:r>
              <a:rPr lang="fr-FR" dirty="0"/>
              <a:t>Jeunes en 10ieme avec le record de temps ANFA, comme l’an dernier 1h 01 47  (1h01 13  en 2023)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6FBB09B-0741-4DA1-BF5D-7A490C5FD4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894011"/>
              </p:ext>
            </p:extLst>
          </p:nvPr>
        </p:nvGraphicFramePr>
        <p:xfrm>
          <a:off x="838200" y="804004"/>
          <a:ext cx="8654143" cy="3644964"/>
        </p:xfrm>
        <a:graphic>
          <a:graphicData uri="http://schemas.openxmlformats.org/drawingml/2006/table">
            <a:tbl>
              <a:tblPr/>
              <a:tblGrid>
                <a:gridCol w="1471398">
                  <a:extLst>
                    <a:ext uri="{9D8B030D-6E8A-4147-A177-3AD203B41FA5}">
                      <a16:colId xmlns:a16="http://schemas.microsoft.com/office/drawing/2014/main" val="1877535750"/>
                    </a:ext>
                  </a:extLst>
                </a:gridCol>
                <a:gridCol w="1684364">
                  <a:extLst>
                    <a:ext uri="{9D8B030D-6E8A-4147-A177-3AD203B41FA5}">
                      <a16:colId xmlns:a16="http://schemas.microsoft.com/office/drawing/2014/main" val="4075726388"/>
                    </a:ext>
                  </a:extLst>
                </a:gridCol>
                <a:gridCol w="1103548">
                  <a:extLst>
                    <a:ext uri="{9D8B030D-6E8A-4147-A177-3AD203B41FA5}">
                      <a16:colId xmlns:a16="http://schemas.microsoft.com/office/drawing/2014/main" val="1699919218"/>
                    </a:ext>
                  </a:extLst>
                </a:gridCol>
                <a:gridCol w="968025">
                  <a:extLst>
                    <a:ext uri="{9D8B030D-6E8A-4147-A177-3AD203B41FA5}">
                      <a16:colId xmlns:a16="http://schemas.microsoft.com/office/drawing/2014/main" val="1783465551"/>
                    </a:ext>
                  </a:extLst>
                </a:gridCol>
                <a:gridCol w="522733">
                  <a:extLst>
                    <a:ext uri="{9D8B030D-6E8A-4147-A177-3AD203B41FA5}">
                      <a16:colId xmlns:a16="http://schemas.microsoft.com/office/drawing/2014/main" val="4022030510"/>
                    </a:ext>
                  </a:extLst>
                </a:gridCol>
                <a:gridCol w="968025">
                  <a:extLst>
                    <a:ext uri="{9D8B030D-6E8A-4147-A177-3AD203B41FA5}">
                      <a16:colId xmlns:a16="http://schemas.microsoft.com/office/drawing/2014/main" val="2022852158"/>
                    </a:ext>
                  </a:extLst>
                </a:gridCol>
                <a:gridCol w="968025">
                  <a:extLst>
                    <a:ext uri="{9D8B030D-6E8A-4147-A177-3AD203B41FA5}">
                      <a16:colId xmlns:a16="http://schemas.microsoft.com/office/drawing/2014/main" val="3192209846"/>
                    </a:ext>
                  </a:extLst>
                </a:gridCol>
                <a:gridCol w="968025">
                  <a:extLst>
                    <a:ext uri="{9D8B030D-6E8A-4147-A177-3AD203B41FA5}">
                      <a16:colId xmlns:a16="http://schemas.microsoft.com/office/drawing/2014/main" val="1731732055"/>
                    </a:ext>
                  </a:extLst>
                </a:gridCol>
              </a:tblGrid>
              <a:tr h="666923"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 dirty="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fr-FR" sz="1200" b="1" dirty="0">
                          <a:effectLst/>
                          <a:latin typeface="Calibri" panose="020F0502020204030204" pitchFamily="34" charset="0"/>
                        </a:rPr>
                        <a:t>Club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Barreur(se)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Catégorie (O-L)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Sexe (H-D-M)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solidFill>
                            <a:srgbClr val="CC0000"/>
                          </a:solidFill>
                          <a:effectLst/>
                          <a:latin typeface="Calibri" panose="020F0502020204030204" pitchFamily="34" charset="0"/>
                        </a:rPr>
                        <a:t>Temps de course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Handicap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Temps Corrigé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703128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CLASSEMENT</a:t>
                      </a: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 dirty="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200">
                        <a:effectLst/>
                      </a:endParaRPr>
                    </a:p>
                  </a:txBody>
                  <a:tcPr marL="24762" marR="24762" marT="16508" marB="1650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646613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Soisy 3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Canet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01:00:16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0:10:58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00:49:18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258981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Soisy 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Royer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01:03:23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0:11:54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00:51:29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358444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SNBS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Silvani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01:01:00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0:09:24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00:51:36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304754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Champigny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Schramm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01:05:42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0:12:52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00:52:50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334902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ANFA 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ANFA 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 dirty="0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01:07:28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0:14:24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00:53:05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357097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Boulogne 92 Thibaut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Larmaraud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 dirty="0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00:57:30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0:03:16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00:54:15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632973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Boulogne 92 Caro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Larmaraud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01:06:29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0:12:00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00:54:30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985280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ANFA 3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Rameix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01:07:52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 dirty="0">
                          <a:effectLst/>
                          <a:latin typeface="Calibri" panose="020F0502020204030204" pitchFamily="34" charset="0"/>
                        </a:rPr>
                        <a:t>0:13:08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00:54:44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335354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Boulogne 92 Marie Pierre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Del Gobbo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01:05:47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0:10:43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 dirty="0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00:55:04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849110"/>
                  </a:ext>
                </a:extLst>
              </a:tr>
              <a:tr h="270731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ANFA 2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Dagommer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 dirty="0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01:01:47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0">
                          <a:effectLst/>
                          <a:latin typeface="Calibri" panose="020F0502020204030204" pitchFamily="34" charset="0"/>
                        </a:rPr>
                        <a:t>0:06:29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200" b="1" dirty="0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00:55:18</a:t>
                      </a:r>
                    </a:p>
                  </a:txBody>
                  <a:tcPr marL="24762" marR="24762" marT="16508" marB="1650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781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88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92A88-614C-000F-051F-F88261797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D26602-C396-F202-A0A4-F72A712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414"/>
            <a:ext cx="10515600" cy="418603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/>
              <a:t>Résultats ANFA 2025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6AF7FEF-49C3-1B45-6356-06C22E737040}"/>
              </a:ext>
            </a:extLst>
          </p:cNvPr>
          <p:cNvSpPr txBox="1"/>
          <p:nvPr/>
        </p:nvSpPr>
        <p:spPr>
          <a:xfrm>
            <a:off x="936799" y="4458888"/>
            <a:ext cx="103184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Un seul bateau ANFA dans le top 10 du classement avec handicap</a:t>
            </a:r>
          </a:p>
          <a:p>
            <a:pPr algn="ctr"/>
            <a:r>
              <a:rPr lang="fr-FR" dirty="0"/>
              <a:t>Loisirs hommes en 4</a:t>
            </a:r>
            <a:r>
              <a:rPr lang="fr-FR" baseline="30000" dirty="0"/>
              <a:t>ième</a:t>
            </a:r>
            <a:r>
              <a:rPr lang="fr-FR" dirty="0"/>
              <a:t> (derrière Champigny…)</a:t>
            </a:r>
          </a:p>
          <a:p>
            <a:pPr algn="ctr"/>
            <a:r>
              <a:rPr lang="fr-FR" dirty="0" err="1"/>
              <a:t>Pasde</a:t>
            </a:r>
            <a:r>
              <a:rPr lang="fr-FR" dirty="0"/>
              <a:t> bateaux de jeunes ANFA cette année</a:t>
            </a:r>
          </a:p>
          <a:p>
            <a:pPr algn="ctr"/>
            <a:endParaRPr lang="fr-FR" dirty="0"/>
          </a:p>
          <a:p>
            <a:pPr algn="ctr"/>
            <a:r>
              <a:rPr lang="fr-FR" dirty="0"/>
              <a:t>Deux bateaux à moins de une heure, record du bassin a 53 minute secondes : le niveau de la régate monte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510A1BB-4C33-9515-9A2D-536E3EA15C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929835"/>
              </p:ext>
            </p:extLst>
          </p:nvPr>
        </p:nvGraphicFramePr>
        <p:xfrm>
          <a:off x="674286" y="854099"/>
          <a:ext cx="9978918" cy="3377707"/>
        </p:xfrm>
        <a:graphic>
          <a:graphicData uri="http://schemas.openxmlformats.org/drawingml/2006/table">
            <a:tbl>
              <a:tblPr/>
              <a:tblGrid>
                <a:gridCol w="1914368">
                  <a:extLst>
                    <a:ext uri="{9D8B030D-6E8A-4147-A177-3AD203B41FA5}">
                      <a16:colId xmlns:a16="http://schemas.microsoft.com/office/drawing/2014/main" val="1322561077"/>
                    </a:ext>
                  </a:extLst>
                </a:gridCol>
                <a:gridCol w="1914368">
                  <a:extLst>
                    <a:ext uri="{9D8B030D-6E8A-4147-A177-3AD203B41FA5}">
                      <a16:colId xmlns:a16="http://schemas.microsoft.com/office/drawing/2014/main" val="1783219450"/>
                    </a:ext>
                  </a:extLst>
                </a:gridCol>
                <a:gridCol w="1067205">
                  <a:extLst>
                    <a:ext uri="{9D8B030D-6E8A-4147-A177-3AD203B41FA5}">
                      <a16:colId xmlns:a16="http://schemas.microsoft.com/office/drawing/2014/main" val="3957415421"/>
                    </a:ext>
                  </a:extLst>
                </a:gridCol>
                <a:gridCol w="913175">
                  <a:extLst>
                    <a:ext uri="{9D8B030D-6E8A-4147-A177-3AD203B41FA5}">
                      <a16:colId xmlns:a16="http://schemas.microsoft.com/office/drawing/2014/main" val="1085309552"/>
                    </a:ext>
                  </a:extLst>
                </a:gridCol>
                <a:gridCol w="869166">
                  <a:extLst>
                    <a:ext uri="{9D8B030D-6E8A-4147-A177-3AD203B41FA5}">
                      <a16:colId xmlns:a16="http://schemas.microsoft.com/office/drawing/2014/main" val="3687320662"/>
                    </a:ext>
                  </a:extLst>
                </a:gridCol>
                <a:gridCol w="1100212">
                  <a:extLst>
                    <a:ext uri="{9D8B030D-6E8A-4147-A177-3AD203B41FA5}">
                      <a16:colId xmlns:a16="http://schemas.microsoft.com/office/drawing/2014/main" val="968367647"/>
                    </a:ext>
                  </a:extLst>
                </a:gridCol>
                <a:gridCol w="1100212">
                  <a:extLst>
                    <a:ext uri="{9D8B030D-6E8A-4147-A177-3AD203B41FA5}">
                      <a16:colId xmlns:a16="http://schemas.microsoft.com/office/drawing/2014/main" val="2619150860"/>
                    </a:ext>
                  </a:extLst>
                </a:gridCol>
                <a:gridCol w="1100212">
                  <a:extLst>
                    <a:ext uri="{9D8B030D-6E8A-4147-A177-3AD203B41FA5}">
                      <a16:colId xmlns:a16="http://schemas.microsoft.com/office/drawing/2014/main" val="905818524"/>
                    </a:ext>
                  </a:extLst>
                </a:gridCol>
              </a:tblGrid>
              <a:tr h="497512"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Club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Barreur(se)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Catégorie (O-L)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Sexe (H-D-M)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solidFill>
                            <a:srgbClr val="CC0000"/>
                          </a:solidFill>
                          <a:effectLst/>
                          <a:latin typeface="Calibri" panose="020F0502020204030204" pitchFamily="34" charset="0"/>
                        </a:rPr>
                        <a:t>Temps de course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Handicap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Temps Corrigé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386790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CLASSEMENT</a:t>
                      </a: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>
                        <a:buNone/>
                      </a:pPr>
                      <a:endParaRPr lang="fr-FR" sz="1100">
                        <a:effectLst/>
                      </a:endParaRPr>
                    </a:p>
                  </a:txBody>
                  <a:tcPr marL="24229" marR="24229" marT="16153" marB="16153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9520858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Soisy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Charles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01:01:40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00:12:24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00:49:16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38646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SNBS 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Royer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01:03:44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00:12:58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00:50:46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32699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Champigny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Schramm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01:07:54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00:15:05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00:52:49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907781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ANFA 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Cheriguene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01:05:39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00:12:49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00:52:50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7C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705033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Melun 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Beuret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00:53:44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00:00:44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00:53:00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760446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Melun 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Bonnehorgne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01:01:08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00:07:58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00:53:10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913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309456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RCPM 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Lamour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C4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01:04:06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00:10:44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00:53:22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828737"/>
                  </a:ext>
                </a:extLst>
              </a:tr>
              <a:tr h="231105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RCPM 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Bourdier Perret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01:07:03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00:13:31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00:53:32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505059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Meaux 2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Fernandez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01:02:01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00:07:27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00:54:34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25246"/>
                  </a:ext>
                </a:extLst>
              </a:tr>
              <a:tr h="264909"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Boulogne 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Thibault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solidFill>
                            <a:srgbClr val="A61C00"/>
                          </a:solidFill>
                          <a:effectLst/>
                          <a:latin typeface="Calibri" panose="020F0502020204030204" pitchFamily="34" charset="0"/>
                        </a:rPr>
                        <a:t>00:58:33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0">
                          <a:effectLst/>
                          <a:latin typeface="Calibri" panose="020F0502020204030204" pitchFamily="34" charset="0"/>
                        </a:rPr>
                        <a:t>00:03:23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buNone/>
                      </a:pPr>
                      <a:r>
                        <a:rPr lang="fr-FR" sz="1100" b="1" dirty="0">
                          <a:solidFill>
                            <a:srgbClr val="741B47"/>
                          </a:solidFill>
                          <a:effectLst/>
                          <a:latin typeface="Calibri" panose="020F0502020204030204" pitchFamily="34" charset="0"/>
                        </a:rPr>
                        <a:t>00:55:10</a:t>
                      </a:r>
                    </a:p>
                  </a:txBody>
                  <a:tcPr marL="24229" marR="24229" marT="16153" marB="16153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132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73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0E589D-5771-2EAE-65B8-7F1ECB5EF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9633"/>
            <a:ext cx="10515600" cy="4351338"/>
          </a:xfrm>
        </p:spPr>
        <p:txBody>
          <a:bodyPr>
            <a:normAutofit/>
          </a:bodyPr>
          <a:lstStyle/>
          <a:p>
            <a:r>
              <a:rPr lang="fr-FR" sz="2000" dirty="0"/>
              <a:t>Notre organisation de la régate est bien rodée, avec les fiches de postes actualisées et les pilotes qui gagent en expérience. </a:t>
            </a:r>
          </a:p>
          <a:p>
            <a:r>
              <a:rPr lang="fr-FR" sz="2000" dirty="0"/>
              <a:t>La communication externe doit commencer en juin et être répétée en septembre :  malgré l’aide de la LIFA , seuls deux clubs ont respecté le délai d’inscription (le décalage d’Angers n’a pas aidé).</a:t>
            </a:r>
          </a:p>
          <a:p>
            <a:r>
              <a:rPr lang="fr-FR" sz="2000" dirty="0"/>
              <a:t>Les inscriptions sur le site fédéral sont à proscrire : garder le seul fichier Excel (sans </a:t>
            </a:r>
            <a:r>
              <a:rPr lang="fr-FR" sz="2000" dirty="0" err="1"/>
              <a:t>pdf</a:t>
            </a:r>
            <a:r>
              <a:rPr lang="fr-FR" sz="2000" dirty="0"/>
              <a:t>)                           </a:t>
            </a:r>
          </a:p>
          <a:p>
            <a:r>
              <a:rPr lang="fr-FR" sz="2000" dirty="0"/>
              <a:t>La méthode d’embarquement a été encore validée l’an dernier, et elle permet d’accueillir 40 équipages</a:t>
            </a:r>
            <a:endParaRPr lang="fr-FR" sz="1600" dirty="0"/>
          </a:p>
          <a:p>
            <a:r>
              <a:rPr lang="fr-FR" sz="2000" dirty="0"/>
              <a:t>Mieux intégrer les jeunes (y compris externes): proposition de régates jeunes à partir de 13h00, bateaux a définir – prêts ANFA, comme Avirathlon-, et confirmation météo la veille et le matin.</a:t>
            </a:r>
          </a:p>
          <a:p>
            <a:r>
              <a:rPr lang="fr-FR" sz="2000" dirty="0"/>
              <a:t>Interne : mieux préparer un ou deux bateaux compétitifs pour passer sous l’heure de course ou les 50 minutes de temps corrigé….ou devant Champigny…</a:t>
            </a:r>
            <a:r>
              <a:rPr lang="fr-FR" sz="2000" dirty="0">
                <a:sym typeface="Wingdings" panose="05000000000000000000" pitchFamily="2" charset="2"/>
              </a:rPr>
              <a:t></a:t>
            </a:r>
          </a:p>
          <a:p>
            <a:r>
              <a:rPr lang="fr-FR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Merci a toutes et tous pour votre participation a cette belle réussite collective !!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7048AFD-60E8-9DE8-436D-7E98FC68F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51" y="377029"/>
            <a:ext cx="3243353" cy="12314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702CC1F-B14A-8CAD-F54E-96EBA0AA1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9775" y="151450"/>
            <a:ext cx="1835055" cy="183505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C4E2CBA-22AD-1FC0-6AD7-972DF13A85CB}"/>
              </a:ext>
            </a:extLst>
          </p:cNvPr>
          <p:cNvSpPr txBox="1"/>
          <p:nvPr/>
        </p:nvSpPr>
        <p:spPr>
          <a:xfrm>
            <a:off x="4092606" y="1423862"/>
            <a:ext cx="4901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Remarques complémentaires de bilan</a:t>
            </a:r>
          </a:p>
        </p:txBody>
      </p:sp>
    </p:spTree>
    <p:extLst>
      <p:ext uri="{BB962C8B-B14F-4D97-AF65-F5344CB8AC3E}">
        <p14:creationId xmlns:p14="http://schemas.microsoft.com/office/powerpoint/2010/main" val="2618917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874</Words>
  <Application>Microsoft Office PowerPoint</Application>
  <PresentationFormat>Grand écran</PresentationFormat>
  <Paragraphs>393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Thème Office</vt:lpstr>
      <vt:lpstr>Régate 11 Novembre</vt:lpstr>
      <vt:lpstr>Régate 2024</vt:lpstr>
      <vt:lpstr>Participants 2025</vt:lpstr>
      <vt:lpstr>Résultats ANFA 2024</vt:lpstr>
      <vt:lpstr>Résultats ANFA 2025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Jean-Marie Peirolo</dc:creator>
  <cp:lastModifiedBy>Patrick Gabrielli</cp:lastModifiedBy>
  <cp:revision>158</cp:revision>
  <cp:lastPrinted>2021-10-22T14:47:22Z</cp:lastPrinted>
  <dcterms:created xsi:type="dcterms:W3CDTF">2020-06-19T13:05:10Z</dcterms:created>
  <dcterms:modified xsi:type="dcterms:W3CDTF">2025-12-16T09:39:26Z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1010375</vt:lpwstr>
  </property>
  <property fmtid="{D5CDD505-2E9C-101B-9397-08002B2CF9AE}" pid="3" name="NXPowerLiteSettings">
    <vt:lpwstr>E700052003A000</vt:lpwstr>
  </property>
  <property fmtid="{D5CDD505-2E9C-101B-9397-08002B2CF9AE}" pid="4" name="NXPowerLiteVersion">
    <vt:lpwstr>D9.1.7</vt:lpwstr>
  </property>
</Properties>
</file>